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media1.mp3" ContentType="audi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Shape 117"/>
          <p:cNvSpPr/>
          <p:nvPr>
            <p:ph type="pic" sz="quarter" idx="13"/>
          </p:nvPr>
        </p:nvSpPr>
        <p:spPr>
          <a:xfrm>
            <a:off x="16002742" y="6134100"/>
            <a:ext cx="7747001" cy="5499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pic" idx="14"/>
          </p:nvPr>
        </p:nvSpPr>
        <p:spPr>
          <a:xfrm>
            <a:off x="635000" y="520700"/>
            <a:ext cx="15240000" cy="11112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Shape 119"/>
          <p:cNvSpPr/>
          <p:nvPr>
            <p:ph type="pic" sz="quarter" idx="15"/>
          </p:nvPr>
        </p:nvSpPr>
        <p:spPr>
          <a:xfrm>
            <a:off x="16002000" y="520700"/>
            <a:ext cx="7747000" cy="5499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Shape 131"/>
          <p:cNvSpPr/>
          <p:nvPr>
            <p:ph type="pic" idx="13"/>
          </p:nvPr>
        </p:nvSpPr>
        <p:spPr>
          <a:xfrm>
            <a:off x="633064" y="520700"/>
            <a:ext cx="23114001" cy="11112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sz="quarter" idx="13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Shape 142"/>
          <p:cNvSpPr/>
          <p:nvPr>
            <p:ph type="body" sz="quarter" idx="14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i="1"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3"/>
          </p:nvPr>
        </p:nvSpPr>
        <p:spPr>
          <a:xfrm>
            <a:off x="11416451" y="12506045"/>
            <a:ext cx="1666902" cy="8705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Shape 27"/>
          <p:cNvSpPr/>
          <p:nvPr>
            <p:ph type="body" sz="quarter" idx="15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Shape 28"/>
          <p:cNvSpPr/>
          <p:nvPr>
            <p:ph type="body" sz="quarter" idx="16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Shape 29"/>
          <p:cNvSpPr/>
          <p:nvPr>
            <p:ph type="body" sz="quarter" idx="17"/>
          </p:nvPr>
        </p:nvSpPr>
        <p:spPr>
          <a:xfrm>
            <a:off x="2153390" y="12506045"/>
            <a:ext cx="1458875" cy="8705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Shape 30"/>
          <p:cNvSpPr/>
          <p:nvPr>
            <p:ph type="pic" idx="18"/>
          </p:nvPr>
        </p:nvSpPr>
        <p:spPr>
          <a:xfrm>
            <a:off x="635000" y="508000"/>
            <a:ext cx="23114000" cy="94624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3"/>
          </p:nvPr>
        </p:nvSpPr>
        <p:spPr>
          <a:xfrm>
            <a:off x="11416451" y="12506045"/>
            <a:ext cx="1666902" cy="8705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Shape 46"/>
          <p:cNvSpPr/>
          <p:nvPr>
            <p:ph type="body" sz="quarter" idx="15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Shape 47"/>
          <p:cNvSpPr/>
          <p:nvPr>
            <p:ph type="body" sz="quarter" idx="16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Shape 48"/>
          <p:cNvSpPr/>
          <p:nvPr>
            <p:ph type="body" sz="quarter" idx="17"/>
          </p:nvPr>
        </p:nvSpPr>
        <p:spPr>
          <a:xfrm>
            <a:off x="2153390" y="12506045"/>
            <a:ext cx="1458875" cy="8705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Shape 49"/>
          <p:cNvSpPr/>
          <p:nvPr>
            <p:ph type="pic" sz="half" idx="18"/>
          </p:nvPr>
        </p:nvSpPr>
        <p:spPr>
          <a:xfrm>
            <a:off x="635000" y="508000"/>
            <a:ext cx="9144000" cy="9461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Shape 50"/>
          <p:cNvSpPr/>
          <p:nvPr>
            <p:ph type="pic" sz="quarter" idx="19"/>
          </p:nvPr>
        </p:nvSpPr>
        <p:spPr>
          <a:xfrm>
            <a:off x="9906000" y="520700"/>
            <a:ext cx="4572000" cy="467587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pic" sz="quarter" idx="20"/>
          </p:nvPr>
        </p:nvSpPr>
        <p:spPr>
          <a:xfrm>
            <a:off x="9906000" y="5308600"/>
            <a:ext cx="4572000" cy="467587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pic" sz="half" idx="21"/>
          </p:nvPr>
        </p:nvSpPr>
        <p:spPr>
          <a:xfrm>
            <a:off x="14605000" y="508000"/>
            <a:ext cx="9144000" cy="9461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pic" sz="half" idx="13"/>
          </p:nvPr>
        </p:nvSpPr>
        <p:spPr>
          <a:xfrm>
            <a:off x="12890500" y="1955624"/>
            <a:ext cx="9525000" cy="9842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5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half" idx="13"/>
          </p:nvPr>
        </p:nvSpPr>
        <p:spPr>
          <a:xfrm>
            <a:off x="13411200" y="3937000"/>
            <a:ext cx="8953500" cy="806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019654" y="133540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audio" Target="../media/media1.mp3"/><Relationship Id="rId4" Type="http://schemas.microsoft.com/office/2007/relationships/media" Target="../media/media1.mp3"/><Relationship Id="rId5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ctrTitle"/>
          </p:nvPr>
        </p:nvSpPr>
        <p:spPr>
          <a:xfrm>
            <a:off x="1467147" y="1326951"/>
            <a:ext cx="21970703" cy="2034283"/>
          </a:xfrm>
          <a:prstGeom prst="rect">
            <a:avLst/>
          </a:prstGeom>
        </p:spPr>
        <p:txBody>
          <a:bodyPr/>
          <a:lstStyle>
            <a:lvl1pPr defTabSz="693419">
              <a:defRPr sz="11592"/>
            </a:lvl1pPr>
          </a:lstStyle>
          <a:p>
            <a:pPr/>
            <a:r>
              <a:t>PREDICTING UFC PAY PER VIEW BUYS</a:t>
            </a:r>
          </a:p>
        </p:txBody>
      </p:sp>
      <p:sp>
        <p:nvSpPr>
          <p:cNvPr id="168" name="Shape 168"/>
          <p:cNvSpPr/>
          <p:nvPr>
            <p:ph type="subTitle" sz="quarter" idx="1"/>
          </p:nvPr>
        </p:nvSpPr>
        <p:spPr>
          <a:xfrm>
            <a:off x="18894821" y="12121157"/>
            <a:ext cx="4831558" cy="1036043"/>
          </a:xfrm>
          <a:prstGeom prst="rect">
            <a:avLst/>
          </a:prstGeom>
        </p:spPr>
        <p:txBody>
          <a:bodyPr/>
          <a:lstStyle>
            <a:lvl1pPr defTabSz="330200">
              <a:defRPr sz="5360"/>
            </a:lvl1pPr>
          </a:lstStyle>
          <a:p>
            <a:pPr/>
            <a:r>
              <a:t>JENNIFER PHAN</a:t>
            </a:r>
          </a:p>
        </p:txBody>
      </p:sp>
      <p:pic>
        <p:nvPicPr>
          <p:cNvPr id="169" name="Here We Go - UFC.mp3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1310600" y="105918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122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6784" y="520700"/>
            <a:ext cx="18942346" cy="127127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2800884" y="6858000"/>
            <a:ext cx="17639231" cy="0"/>
          </a:xfrm>
          <a:prstGeom prst="lin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5869940" y="2294889"/>
            <a:ext cx="11501121" cy="845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Residuals should be symmetric around y = 0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2444" y="495300"/>
            <a:ext cx="19250755" cy="129921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6590982" y="2345689"/>
            <a:ext cx="11202036" cy="845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Errors are uncorrelated across observations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222" name="Shape 222"/>
          <p:cNvSpPr/>
          <p:nvPr/>
        </p:nvSpPr>
        <p:spPr>
          <a:xfrm>
            <a:off x="5607347" y="5840858"/>
            <a:ext cx="13582552" cy="203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718184">
              <a:lnSpc>
                <a:spcPct val="90000"/>
              </a:lnSpc>
              <a:defRPr sz="11745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Regression Modeling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1733550" y="787400"/>
            <a:ext cx="20510500" cy="1515964"/>
          </a:xfrm>
          <a:prstGeom prst="rect">
            <a:avLst/>
          </a:prstGeom>
        </p:spPr>
        <p:txBody>
          <a:bodyPr/>
          <a:lstStyle>
            <a:lvl1pPr defTabSz="767715">
              <a:defRPr sz="9300">
                <a:solidFill>
                  <a:srgbClr val="000000"/>
                </a:solidFill>
              </a:defRPr>
            </a:lvl1pPr>
          </a:lstStyle>
          <a:p>
            <a:pPr/>
            <a:r>
              <a:t>Correlations</a:t>
            </a:r>
          </a:p>
        </p:txBody>
      </p:sp>
      <p:pic>
        <p:nvPicPr>
          <p:cNvPr id="225" name="Screen Shot 2018-02-01 at 1.08.2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5100" y="1790700"/>
            <a:ext cx="5283200" cy="11303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9156700" y="2616200"/>
            <a:ext cx="5080000" cy="3078262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9156700" y="12586295"/>
            <a:ext cx="5080000" cy="57576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</a:t>
            </a:r>
          </a:p>
        </p:txBody>
      </p:sp>
      <p:pic>
        <p:nvPicPr>
          <p:cNvPr id="230" name="Screen Shot 2018-02-01 at 1.00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8371" y="566237"/>
            <a:ext cx="8524554" cy="1262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 Shot 2018-02-01 at 1.06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18400" y="10344150"/>
            <a:ext cx="1398897" cy="54669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11553874" y="2501602"/>
            <a:ext cx="3000078" cy="406599"/>
          </a:xfrm>
          <a:prstGeom prst="rect">
            <a:avLst/>
          </a:prstGeom>
          <a:ln w="508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11731674" y="634404"/>
            <a:ext cx="3000078" cy="406600"/>
          </a:xfrm>
          <a:prstGeom prst="rect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2468274" y="2966442"/>
            <a:ext cx="2116833" cy="104953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11166723" y="5097561"/>
            <a:ext cx="1593354" cy="574337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31622" indent="-531622" defTabSz="751205">
              <a:spcBef>
                <a:spcPts val="4000"/>
              </a:spcBef>
              <a:buBlip>
                <a:blip r:embed="rId2"/>
              </a:buBlip>
              <a:defRPr sz="4550"/>
            </a:pPr>
            <a:r>
              <a:t>Test model against an out of sample test set</a:t>
            </a:r>
          </a:p>
          <a:p>
            <a:pPr marL="531622" indent="-531622" defTabSz="751205">
              <a:spcBef>
                <a:spcPts val="4000"/>
              </a:spcBef>
              <a:buBlip>
                <a:blip r:embed="rId2"/>
              </a:buBlip>
              <a:defRPr sz="4550"/>
            </a:pPr>
            <a:r>
              <a:t>30% data will designated as test set</a:t>
            </a:r>
          </a:p>
          <a:p>
            <a:pPr marL="531622" indent="-531622" defTabSz="751205">
              <a:spcBef>
                <a:spcPts val="4000"/>
              </a:spcBef>
              <a:buBlip>
                <a:blip r:embed="rId2"/>
              </a:buBlip>
              <a:defRPr sz="4550"/>
            </a:pPr>
            <a:r>
              <a:t>R^2 = 0.66088393909462495</a:t>
            </a:r>
          </a:p>
          <a:p>
            <a:pPr marL="531622" indent="-531622" defTabSz="751205">
              <a:spcBef>
                <a:spcPts val="4000"/>
              </a:spcBef>
              <a:buBlip>
                <a:blip r:embed="rId2"/>
              </a:buBlip>
              <a:defRPr sz="4550"/>
            </a:pPr>
            <a:r>
              <a:t>MSE for Train Set = 0.090737350014781171</a:t>
            </a:r>
          </a:p>
          <a:p>
            <a:pPr marL="531622" indent="-531622" defTabSz="751205">
              <a:spcBef>
                <a:spcPts val="4000"/>
              </a:spcBef>
              <a:buBlip>
                <a:blip r:embed="rId2"/>
              </a:buBlip>
              <a:defRPr sz="4550"/>
            </a:pPr>
            <a:r>
              <a:t>MAE for Train Set = 0.24997090345011294</a:t>
            </a:r>
          </a:p>
          <a:p>
            <a:pPr marL="531622" indent="-531622" defTabSz="751205">
              <a:spcBef>
                <a:spcPts val="4000"/>
              </a:spcBef>
              <a:buBlip>
                <a:blip r:embed="rId2"/>
              </a:buBlip>
              <a:defRPr sz="4550"/>
            </a:pPr>
            <a:r>
              <a:t>MSE for Test Set = 0.11580326376199075</a:t>
            </a:r>
          </a:p>
          <a:p>
            <a:pPr marL="531622" indent="-531622" defTabSz="751205">
              <a:spcBef>
                <a:spcPts val="4000"/>
              </a:spcBef>
              <a:buBlip>
                <a:blip r:embed="rId2"/>
              </a:buBlip>
              <a:defRPr sz="4550"/>
            </a:pPr>
            <a:r>
              <a:t>MAE for Test Set = 0.26870784486413135</a:t>
            </a:r>
          </a:p>
        </p:txBody>
      </p:sp>
      <p:sp>
        <p:nvSpPr>
          <p:cNvPr id="238" name="Shape 238"/>
          <p:cNvSpPr/>
          <p:nvPr>
            <p:ph type="title"/>
          </p:nvPr>
        </p:nvSpPr>
        <p:spPr>
          <a:xfrm>
            <a:off x="1936750" y="1143000"/>
            <a:ext cx="20510500" cy="1515964"/>
          </a:xfrm>
          <a:prstGeom prst="rect">
            <a:avLst/>
          </a:prstGeom>
        </p:spPr>
        <p:txBody>
          <a:bodyPr/>
          <a:lstStyle>
            <a:lvl1pPr defTabSz="767715">
              <a:defRPr sz="9300">
                <a:solidFill>
                  <a:srgbClr val="000000"/>
                </a:solidFill>
              </a:defRPr>
            </a:lvl1pPr>
          </a:lstStyle>
          <a:p>
            <a:pPr/>
            <a:r>
              <a:t>Train Test Split Test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K-Fold Regression</a:t>
            </a:r>
          </a:p>
        </p:txBody>
      </p:sp>
      <p:sp>
        <p:nvSpPr>
          <p:cNvPr id="241" name="Shape 241"/>
          <p:cNvSpPr/>
          <p:nvPr>
            <p:ph type="body" sz="half" idx="1"/>
          </p:nvPr>
        </p:nvSpPr>
        <p:spPr>
          <a:xfrm>
            <a:off x="1270000" y="3511550"/>
            <a:ext cx="10049768" cy="80645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Split data into 10 folds, each fold will have a chance to be tested against</a:t>
            </a:r>
          </a:p>
          <a:p>
            <a:pPr>
              <a:buBlip>
                <a:blip r:embed="rId2"/>
              </a:buBlip>
            </a:pPr>
            <a:r>
              <a:t>Identify most statistical significant features with p-value &lt; 2%</a:t>
            </a:r>
          </a:p>
          <a:p>
            <a:pPr>
              <a:buBlip>
                <a:blip r:embed="rId2"/>
              </a:buBlip>
            </a:pPr>
            <a:r>
              <a:t>Mean R^2 = 0.64646311070047113</a:t>
            </a:r>
          </a:p>
        </p:txBody>
      </p:sp>
      <p:pic>
        <p:nvPicPr>
          <p:cNvPr id="242" name="Screen Shot 2018-02-01 at 12.37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9700" y="3352800"/>
            <a:ext cx="9855200" cy="838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5010150" y="4902200"/>
            <a:ext cx="16556236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Can I improve my model?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5761" y="768350"/>
            <a:ext cx="18566953" cy="12572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 flipH="1">
            <a:off x="7568009" y="8801967"/>
            <a:ext cx="1411909" cy="1411910"/>
          </a:xfrm>
          <a:prstGeom prst="line">
            <a:avLst/>
          </a:prstGeom>
          <a:ln w="1143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8315007" y="7832089"/>
            <a:ext cx="5036186" cy="845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Optimal Degree is 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916935"/>
            <a:ext cx="17031955" cy="1252645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8077200" y="7137399"/>
            <a:ext cx="1" cy="2946402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7089006" y="6124557"/>
            <a:ext cx="2941588" cy="85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α = .00001</a:t>
            </a:r>
          </a:p>
        </p:txBody>
      </p:sp>
      <p:sp>
        <p:nvSpPr>
          <p:cNvPr id="254" name="Shape 254"/>
          <p:cNvSpPr/>
          <p:nvPr>
            <p:ph type="title"/>
          </p:nvPr>
        </p:nvSpPr>
        <p:spPr>
          <a:xfrm>
            <a:off x="5292824" y="152400"/>
            <a:ext cx="11855272" cy="1309589"/>
          </a:xfrm>
          <a:prstGeom prst="rect">
            <a:avLst/>
          </a:prstGeom>
          <a:solidFill>
            <a:srgbClr val="A6AAA9"/>
          </a:solidFill>
        </p:spPr>
        <p:txBody>
          <a:bodyPr/>
          <a:lstStyle>
            <a:lvl1pPr defTabSz="668655">
              <a:defRPr sz="8100">
                <a:solidFill>
                  <a:srgbClr val="000000"/>
                </a:solidFill>
              </a:defRPr>
            </a:lvl1pPr>
          </a:lstStyle>
          <a:p>
            <a:pPr/>
            <a:r>
              <a:t>Elastic Net Regularization</a:t>
            </a:r>
          </a:p>
        </p:txBody>
      </p:sp>
      <p:sp>
        <p:nvSpPr>
          <p:cNvPr id="255" name="Shape 255"/>
          <p:cNvSpPr/>
          <p:nvPr/>
        </p:nvSpPr>
        <p:spPr>
          <a:xfrm>
            <a:off x="880293" y="4549757"/>
            <a:ext cx="9948814" cy="85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α=[1e-10,1e-8,1e-5,1e-3,1e-1,0,1,100]</a:t>
            </a:r>
          </a:p>
        </p:txBody>
      </p:sp>
      <p:pic>
        <p:nvPicPr>
          <p:cNvPr id="256" name="Screen Shot 2018-02-01 at 10.48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0595" y="1710483"/>
            <a:ext cx="10928617" cy="2590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body" idx="1"/>
          </p:nvPr>
        </p:nvSpPr>
        <p:spPr>
          <a:xfrm>
            <a:off x="1333500" y="4648200"/>
            <a:ext cx="20510500" cy="8064500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Ultimate Fighting Championship founded in 1993</a:t>
            </a:r>
          </a:p>
          <a:p>
            <a:pPr>
              <a:buBlip>
                <a:blip r:embed="rId2"/>
              </a:buBlip>
            </a:pPr>
            <a:r>
              <a:t>Pay Per View Buys make up 30% of UFC’s revenue</a:t>
            </a:r>
          </a:p>
          <a:p>
            <a:pPr>
              <a:buBlip>
                <a:blip r:embed="rId2"/>
              </a:buBlip>
            </a:pPr>
            <a:r>
              <a:t>Today PPV costs are between $49.99 to $59.99 </a:t>
            </a:r>
          </a:p>
        </p:txBody>
      </p:sp>
      <p:sp>
        <p:nvSpPr>
          <p:cNvPr id="172" name="Shape 172"/>
          <p:cNvSpPr/>
          <p:nvPr>
            <p:ph type="title"/>
          </p:nvPr>
        </p:nvSpPr>
        <p:spPr>
          <a:xfrm>
            <a:off x="1467147" y="1326951"/>
            <a:ext cx="21970703" cy="203428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Quick Background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Elastic Net Cross Validation</a:t>
            </a:r>
          </a:p>
        </p:txBody>
      </p:sp>
      <p:sp>
        <p:nvSpPr>
          <p:cNvPr id="259" name="Shape 259"/>
          <p:cNvSpPr/>
          <p:nvPr>
            <p:ph type="body" sz="half" idx="1"/>
          </p:nvPr>
        </p:nvSpPr>
        <p:spPr>
          <a:xfrm>
            <a:off x="2108200" y="2844800"/>
            <a:ext cx="10832208" cy="8064500"/>
          </a:xfrm>
          <a:prstGeom prst="rect">
            <a:avLst/>
          </a:prstGeom>
        </p:spPr>
        <p:txBody>
          <a:bodyPr/>
          <a:lstStyle/>
          <a:p>
            <a:pPr marL="572516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Confirmed α = .00001 minimizes MSE</a:t>
            </a:r>
          </a:p>
          <a:p>
            <a:pPr marL="572516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Score the model against test sets</a:t>
            </a:r>
          </a:p>
          <a:p>
            <a:pPr lvl="1" marL="1145032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R^2 = 0.63888186365287902</a:t>
            </a:r>
          </a:p>
          <a:p>
            <a:pPr marL="572516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CV against training sets</a:t>
            </a:r>
          </a:p>
          <a:p>
            <a:pPr lvl="1" marL="1145032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MSE = 7.5015622479941857e-06</a:t>
            </a:r>
          </a:p>
          <a:p>
            <a:pPr marL="572516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Lasso Ratio = .5</a:t>
            </a:r>
          </a:p>
        </p:txBody>
      </p:sp>
      <p:pic>
        <p:nvPicPr>
          <p:cNvPr id="260" name="Screen Shot 2018-02-01 at 3.21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97515" y="2846585"/>
            <a:ext cx="4863370" cy="10043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Lasso Regularization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xfrm>
            <a:off x="1936750" y="3943350"/>
            <a:ext cx="20510500" cy="80645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Score the model against test sets</a:t>
            </a:r>
          </a:p>
          <a:p>
            <a:pPr lvl="1">
              <a:buBlip>
                <a:blip r:embed="rId2"/>
              </a:buBlip>
            </a:pPr>
            <a:r>
              <a:t>R^2 = 0.67809556073723098</a:t>
            </a:r>
          </a:p>
          <a:p>
            <a:pPr>
              <a:buBlip>
                <a:blip r:embed="rId2"/>
              </a:buBlip>
            </a:pPr>
            <a:r>
              <a:t>CV against training sets</a:t>
            </a:r>
          </a:p>
          <a:p>
            <a:pPr lvl="1">
              <a:buBlip>
                <a:blip r:embed="rId2"/>
              </a:buBlip>
            </a:pPr>
            <a:r>
              <a:t>MSE = -6.78565721e-06</a:t>
            </a:r>
          </a:p>
          <a:p>
            <a:pPr>
              <a:buBlip>
                <a:blip r:embed="rId2"/>
              </a:buBlip>
            </a:pPr>
            <a:r>
              <a:t>Eliminates Lightweight, passes, sub</a:t>
            </a:r>
          </a:p>
        </p:txBody>
      </p:sp>
      <p:pic>
        <p:nvPicPr>
          <p:cNvPr id="264" name="Screen Shot 2018-02-01 at 5.14.2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9700" y="920750"/>
            <a:ext cx="4165600" cy="1191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xfrm>
            <a:off x="8026400" y="4965700"/>
            <a:ext cx="6971904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Thank you.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270" name="Screen Shot 2018-01-29 at 8.09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5332" y="12700"/>
            <a:ext cx="11853336" cy="133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6718300" y="8816478"/>
            <a:ext cx="8778677" cy="653357"/>
          </a:xfrm>
          <a:prstGeom prst="rect">
            <a:avLst/>
          </a:prstGeom>
          <a:ln w="50800">
            <a:solidFill>
              <a:srgbClr val="00F900"/>
            </a:solidFill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6718300" y="9620150"/>
            <a:ext cx="8778677" cy="65335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12391032" y="10423822"/>
            <a:ext cx="4839396" cy="559694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6540500" y="10423822"/>
            <a:ext cx="5668765" cy="55969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20739132" y="12527483"/>
            <a:ext cx="3085441" cy="75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pPr/>
            <a:r>
              <a:t>tapology.com</a:t>
            </a:r>
          </a:p>
        </p:txBody>
      </p:sp>
      <p:sp>
        <p:nvSpPr>
          <p:cNvPr id="276" name="Shape 276"/>
          <p:cNvSpPr/>
          <p:nvPr/>
        </p:nvSpPr>
        <p:spPr>
          <a:xfrm>
            <a:off x="6540500" y="11937503"/>
            <a:ext cx="5668765" cy="559694"/>
          </a:xfrm>
          <a:prstGeom prst="rect">
            <a:avLst/>
          </a:prstGeom>
          <a:ln w="50800">
            <a:solidFill>
              <a:srgbClr val="FF40FF"/>
            </a:solidFill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280" name="lightweigh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4150" y="76200"/>
            <a:ext cx="13491453" cy="1356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800" y="355600"/>
            <a:ext cx="12996975" cy="1304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xfrm>
            <a:off x="6724947" y="5644951"/>
            <a:ext cx="13582552" cy="2034283"/>
          </a:xfrm>
          <a:prstGeom prst="rect">
            <a:avLst/>
          </a:prstGeom>
        </p:spPr>
        <p:txBody>
          <a:bodyPr anchor="b"/>
          <a:lstStyle>
            <a:lvl1pPr defTabSz="784225">
              <a:defRPr sz="12825">
                <a:solidFill>
                  <a:srgbClr val="000000"/>
                </a:solidFill>
              </a:defRPr>
            </a:lvl1pPr>
          </a:lstStyle>
          <a:p>
            <a:pPr/>
            <a:r>
              <a:t>Data collection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1220383" y="252036"/>
            <a:ext cx="20510501" cy="3429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78" name="Screen Shot 2018-01-29 at 8.08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7791" y="19050"/>
            <a:ext cx="1735401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4610100" y="4394200"/>
            <a:ext cx="2237582" cy="120233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3314700" y="25400"/>
            <a:ext cx="7223522" cy="944067"/>
          </a:xfrm>
          <a:prstGeom prst="rect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11557000" y="5042396"/>
            <a:ext cx="2237582" cy="587971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7251700" y="3632200"/>
            <a:ext cx="1270000" cy="9935568"/>
          </a:xfrm>
          <a:prstGeom prst="rect">
            <a:avLst/>
          </a:prstGeom>
          <a:ln w="508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11557000" y="6877050"/>
            <a:ext cx="3083223" cy="564952"/>
          </a:xfrm>
          <a:prstGeom prst="rect">
            <a:avLst/>
          </a:prstGeom>
          <a:ln w="508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4" name="Shape 184"/>
          <p:cNvSpPr/>
          <p:nvPr/>
        </p:nvSpPr>
        <p:spPr>
          <a:xfrm flipH="1" flipV="1">
            <a:off x="10680699" y="497433"/>
            <a:ext cx="158986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1061907" y="3743400"/>
            <a:ext cx="1713967" cy="72166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Rivalry</a:t>
            </a:r>
          </a:p>
        </p:txBody>
      </p:sp>
      <p:sp>
        <p:nvSpPr>
          <p:cNvPr id="186" name="Shape 186"/>
          <p:cNvSpPr/>
          <p:nvPr/>
        </p:nvSpPr>
        <p:spPr>
          <a:xfrm>
            <a:off x="2169801" y="4558390"/>
            <a:ext cx="2071999" cy="470764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7" name="Shape 187"/>
          <p:cNvSpPr/>
          <p:nvPr/>
        </p:nvSpPr>
        <p:spPr>
          <a:xfrm flipH="1" flipV="1">
            <a:off x="12997526" y="5427166"/>
            <a:ext cx="744624" cy="61911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" name="Shape 188"/>
          <p:cNvSpPr/>
          <p:nvPr/>
        </p:nvSpPr>
        <p:spPr>
          <a:xfrm flipV="1">
            <a:off x="12815746" y="7332166"/>
            <a:ext cx="588181" cy="58818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13991015" y="5572200"/>
            <a:ext cx="1052551" cy="72166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Belt</a:t>
            </a:r>
          </a:p>
        </p:txBody>
      </p:sp>
      <p:sp>
        <p:nvSpPr>
          <p:cNvPr id="190" name="Shape 190"/>
          <p:cNvSpPr/>
          <p:nvPr/>
        </p:nvSpPr>
        <p:spPr>
          <a:xfrm>
            <a:off x="9729205" y="8025185"/>
            <a:ext cx="3492857" cy="72166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Women’s fight</a:t>
            </a:r>
          </a:p>
        </p:txBody>
      </p:sp>
      <p:sp>
        <p:nvSpPr>
          <p:cNvPr id="191" name="Shape 191"/>
          <p:cNvSpPr/>
          <p:nvPr/>
        </p:nvSpPr>
        <p:spPr>
          <a:xfrm>
            <a:off x="12387646" y="136600"/>
            <a:ext cx="2258569" cy="72166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Rematch</a:t>
            </a:r>
          </a:p>
        </p:txBody>
      </p:sp>
      <p:sp>
        <p:nvSpPr>
          <p:cNvPr id="192" name="Shape 192"/>
          <p:cNvSpPr/>
          <p:nvPr/>
        </p:nvSpPr>
        <p:spPr>
          <a:xfrm>
            <a:off x="14732000" y="8106866"/>
            <a:ext cx="1539068" cy="564952"/>
          </a:xfrm>
          <a:prstGeom prst="rect">
            <a:avLst/>
          </a:prstGeom>
          <a:ln w="50800">
            <a:solidFill>
              <a:srgbClr val="9421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14732000" y="6877050"/>
            <a:ext cx="1539068" cy="564952"/>
          </a:xfrm>
          <a:prstGeom prst="rect">
            <a:avLst/>
          </a:prstGeom>
          <a:ln w="50800">
            <a:solidFill>
              <a:srgbClr val="9421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14732000" y="12577266"/>
            <a:ext cx="1539068" cy="564952"/>
          </a:xfrm>
          <a:prstGeom prst="rect">
            <a:avLst/>
          </a:prstGeom>
          <a:ln w="50800">
            <a:solidFill>
              <a:srgbClr val="9421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20382599" y="12716383"/>
            <a:ext cx="3544507" cy="635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Source: FightMetric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Explored Features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xfrm>
            <a:off x="863600" y="3377207"/>
            <a:ext cx="21452186" cy="9196786"/>
          </a:xfrm>
          <a:prstGeom prst="rect">
            <a:avLst/>
          </a:prstGeom>
        </p:spPr>
        <p:txBody>
          <a:bodyPr numCol="2" spcCol="1072609" anchor="b"/>
          <a:lstStyle/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Ticket Revenue (Live Gate)                        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Attendance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TV Ratings (viewers)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Personal Rivalry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Total # of Strikes, Submissions, Passes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Rematch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Number of Fights Per Event (Bouts)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Women Fights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Title Shot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Technical Fighters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Number of Rounds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Fight Time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Fan Favorites - McGregor, Silva, Rousey, Liddell, Lesnar, GSP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Finishes : KO, Sub., U-Dec</a:t>
            </a:r>
          </a:p>
          <a:p>
            <a:pPr marL="502412" indent="-502412" defTabSz="709930">
              <a:spcBef>
                <a:spcPts val="3800"/>
              </a:spcBef>
              <a:buBlip>
                <a:blip r:embed="rId2"/>
              </a:buBlip>
              <a:defRPr sz="4300"/>
            </a:pPr>
            <a:r>
              <a:t>Lightweight vs Heavyweight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Clr>
                <a:srgbClr val="777775"/>
              </a:buClr>
              <a:buSzPct val="115000"/>
              <a:buChar char="•"/>
            </a:pPr>
          </a:p>
        </p:txBody>
      </p:sp>
      <p:pic>
        <p:nvPicPr>
          <p:cNvPr id="202" name="histo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717" y="609200"/>
            <a:ext cx="22384141" cy="124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487" y="361950"/>
            <a:ext cx="23269826" cy="1299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407150" y="5892800"/>
            <a:ext cx="11059716" cy="151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767715">
              <a:lnSpc>
                <a:spcPct val="90000"/>
              </a:lnSpc>
              <a:defRPr sz="93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Linear Assumptions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491" y="622300"/>
            <a:ext cx="17966521" cy="1213899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 flipV="1">
            <a:off x="5969694" y="4573091"/>
            <a:ext cx="14034990" cy="7440812"/>
          </a:xfrm>
          <a:prstGeom prst="line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7240270" y="2294889"/>
            <a:ext cx="8760461" cy="845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Regression is linear in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